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97" r:id="rId8"/>
    <p:sldId id="263" r:id="rId9"/>
    <p:sldId id="296" r:id="rId10"/>
    <p:sldId id="266" r:id="rId11"/>
    <p:sldId id="267" r:id="rId12"/>
    <p:sldId id="268" r:id="rId13"/>
    <p:sldId id="269" r:id="rId14"/>
    <p:sldId id="270" r:id="rId15"/>
    <p:sldId id="291" r:id="rId16"/>
    <p:sldId id="294" r:id="rId17"/>
    <p:sldId id="295" r:id="rId18"/>
    <p:sldId id="293" r:id="rId19"/>
    <p:sldId id="29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1048789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4B04E-EFBB-4953-A96A-D0D3A50EAE57}" type="datetimeFigureOut">
              <a:rPr lang="en-IN" smtClean="0"/>
              <a:t>15-12-2025</a:t>
            </a:fld>
            <a:endParaRPr lang="en-IN" dirty="0"/>
          </a:p>
        </p:txBody>
      </p:sp>
      <p:sp>
        <p:nvSpPr>
          <p:cNvPr id="1048790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1048791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92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1048793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E8A1B8-7A6F-4547-8A08-80D5EEFFC2BA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6" descr="Droplets-HD-Title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83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4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9FCB-14BD-4C64-A307-9963944FC9DF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6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6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Picture 9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5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6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757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23731-91BC-4B5B-B28D-CB57AA378522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5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6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Picture 7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97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8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80AC7-1A62-42E4-9301-D102E718750B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Picture 10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4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4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656D8-5922-4956-8349-8FB9BEF43A15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4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4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48748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49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7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9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3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8CD45-A74A-476B-8BFE-722067939D92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69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69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Picture 12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67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8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69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0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1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3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E5F1-8582-4699-B588-9FAB9489E19B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7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7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Picture 15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08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71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71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71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72A3B-7D47-42C3-A9BB-C16B56C2CA9B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Picture 7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84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8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49D0B-18AD-422C-B874-DA7B2DC93EB5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8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8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8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3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3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BD0B-D780-49C3-A730-AB915100694B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8"/>
          <p:cNvPicPr>
            <a:picLocks noChangeAspect="1"/>
          </p:cNvPicPr>
          <p:nvPr userDrawn="1"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71550" y="0"/>
            <a:ext cx="10287000" cy="6858000"/>
          </a:xfrm>
          <a:prstGeom prst="rect">
            <a:avLst/>
          </a:prstGeom>
        </p:spPr>
      </p:pic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3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48F79-4CF8-48DF-A9E5-C6F419DB0E63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5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5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6A3C2-95BF-4EF6-8A4E-050B2D9BB6BA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5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5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048597" name="TextBox 6"/>
          <p:cNvSpPr txBox="1"/>
          <p:nvPr userDrawn="1"/>
        </p:nvSpPr>
        <p:spPr>
          <a:xfrm>
            <a:off x="2262909" y="618517"/>
            <a:ext cx="7647709" cy="358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97156" name="Picture 12"/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Picture 2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51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85ECA-408E-463C-B36F-C64999F3A29F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8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21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2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0096-6A30-4EB8-A44E-3B8120157C52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9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61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6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AD256-0204-4AFF-AEC6-9353DB8295C6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14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26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27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8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2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30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3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E3BC-6FEA-4AA8-8A14-F65775EDCE6C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3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3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Picture 7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F8E0-80A4-4D4C-8D2D-427430F18F75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6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6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6" name="Picture 6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3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4798A-AC8A-49E0-9B5E-951D6AC23721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3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3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Picture 10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77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78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779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53542-81CD-4560-B015-E443B505EA1C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9" descr="Droplets-HD-Content-R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70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4870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59D3B-A641-4B14-9B20-F1F9F32C36B4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70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REVIEW PRESENTATION 1</a:t>
            </a:r>
          </a:p>
        </p:txBody>
      </p:sp>
      <p:sp>
        <p:nvSpPr>
          <p:cNvPr id="104870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02BA164-0AB8-448A-B1B0-A5D3916520A2}" type="datetime1">
              <a:rPr lang="en-IN" smtClean="0"/>
              <a:t>15-12-2025</a:t>
            </a:fld>
            <a:endParaRPr lang="en-IN" dirty="0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REVIEW PRESENTATION 1</a:t>
            </a:r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7D90308-C388-42B8-AB4D-E367AFE92F78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Title 1"/>
          <p:cNvSpPr>
            <a:spLocks noGrp="1"/>
          </p:cNvSpPr>
          <p:nvPr>
            <p:ph type="title"/>
          </p:nvPr>
        </p:nvSpPr>
        <p:spPr>
          <a:xfrm>
            <a:off x="285156" y="1062195"/>
            <a:ext cx="11430312" cy="140570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br>
              <a:rPr lang="en-US" sz="27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7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EEC1361 – </a:t>
            </a:r>
            <a:r>
              <a:rPr lang="en-IN" sz="2700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SOLAR ENERGY TECHNOLOGY</a:t>
            </a:r>
            <a:r>
              <a:rPr lang="en-IN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IN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700" b="1" dirty="0">
                <a:latin typeface="Times New Roman" pitchFamily="18" charset="0"/>
                <a:cs typeface="Times New Roman" pitchFamily="18" charset="0"/>
              </a:rPr>
              <a:t> SOLAR-POWERED AUTONOMOUS IOT WASTE SEGREGATION AND RECYCLING SYSTEM WITH MACHINE LEARNING ON ESP8266</a:t>
            </a:r>
            <a:br>
              <a:rPr lang="en-US" sz="27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7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BATCH NO : 2</a:t>
            </a:r>
            <a:endParaRPr 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39" name="Content Placeholder 8"/>
          <p:cNvSpPr>
            <a:spLocks noGrp="1"/>
          </p:cNvSpPr>
          <p:nvPr>
            <p:ph sz="half" idx="1"/>
          </p:nvPr>
        </p:nvSpPr>
        <p:spPr>
          <a:xfrm>
            <a:off x="1119648" y="3325149"/>
            <a:ext cx="5880920" cy="256504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PRESENTED BY:</a:t>
            </a:r>
          </a:p>
          <a:p>
            <a:pPr marL="457200" indent="-457200">
              <a:buAutoNum type="arabicPeriod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KARUNYA SHREE 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927623BEE042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MADHUMITHA P [927623BEE051]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NISHANTHINI S [927623BEE062]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8640" name="Content Placeholder 9"/>
          <p:cNvSpPr>
            <a:spLocks noGrp="1"/>
          </p:cNvSpPr>
          <p:nvPr>
            <p:ph sz="half" idx="2"/>
          </p:nvPr>
        </p:nvSpPr>
        <p:spPr>
          <a:xfrm>
            <a:off x="7648734" y="3955027"/>
            <a:ext cx="4205282" cy="2011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GUIDED BY: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IN" cap="none" dirty="0">
                <a:latin typeface="Times New Roman" pitchFamily="18" charset="0"/>
                <a:cs typeface="Times New Roman" pitchFamily="18" charset="0"/>
              </a:rPr>
              <a:t>rs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.P.SASIREKHA m.e.,</a:t>
            </a:r>
          </a:p>
          <a:p>
            <a:pPr>
              <a:buNone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Assisstant professor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69" name="Picture 3" descr="k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601" y="344128"/>
            <a:ext cx="1156886" cy="718067"/>
          </a:xfrm>
          <a:prstGeom prst="rect">
            <a:avLst/>
          </a:prstGeom>
        </p:spPr>
      </p:pic>
      <p:pic>
        <p:nvPicPr>
          <p:cNvPr id="2097170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1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4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4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Title 1"/>
          <p:cNvSpPr>
            <a:spLocks noGrp="1"/>
          </p:cNvSpPr>
          <p:nvPr>
            <p:ph type="title"/>
          </p:nvPr>
        </p:nvSpPr>
        <p:spPr>
          <a:xfrm>
            <a:off x="713871" y="369606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Components details</a:t>
            </a:r>
          </a:p>
        </p:txBody>
      </p:sp>
      <p:sp>
        <p:nvSpPr>
          <p:cNvPr id="1048651" name="Content Placeholder 2"/>
          <p:cNvSpPr>
            <a:spLocks noGrp="1"/>
          </p:cNvSpPr>
          <p:nvPr>
            <p:ph idx="1"/>
          </p:nvPr>
        </p:nvSpPr>
        <p:spPr>
          <a:xfrm>
            <a:off x="345027" y="1633998"/>
            <a:ext cx="7149560" cy="4453735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Supply Board: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stable power from the solar panel to all components.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 (ESP8266):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control unit handling sensors, IoT, and processing.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additional sensor or motor control tasks.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 Module: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SMS alerts when bins are full.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 Sensor: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metallic waste items.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Stepper Circuit: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 motor movement for waste direction.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 Belt: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Moves waste for detection and segregation.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 (CNN):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and classifies waste using machine learning.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4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5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10</a:t>
            </a:fld>
            <a:endParaRPr lang="en-IN" dirty="0"/>
          </a:p>
        </p:txBody>
      </p:sp>
      <p:sp>
        <p:nvSpPr>
          <p:cNvPr id="104865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6023217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54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AFA57-6669-E09C-E696-DC6E414846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661" y="1944547"/>
            <a:ext cx="4439862" cy="33219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809603" y="573506"/>
            <a:ext cx="10364451" cy="72189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Components details</a:t>
            </a:r>
            <a:endParaRPr lang="en-IN" dirty="0"/>
          </a:p>
        </p:txBody>
      </p:sp>
      <p:sp>
        <p:nvSpPr>
          <p:cNvPr id="1048656" name="Content Placeholder 2"/>
          <p:cNvSpPr>
            <a:spLocks noGrp="1"/>
          </p:cNvSpPr>
          <p:nvPr>
            <p:ph idx="1"/>
          </p:nvPr>
        </p:nvSpPr>
        <p:spPr>
          <a:xfrm>
            <a:off x="499707" y="1460793"/>
            <a:ext cx="6852751" cy="4403558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Strengthens weak sensor signals.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power for the system using sunlight.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Rechargeable Battery: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solar energy for continuous operation.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system status and bin information.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Sensor: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Differentiates wet and dry waste.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Sensor: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the presence of incoming waste.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Sensor (MQ-135):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Identifies organic or decomposing waste.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Sensor: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Monitors bin fill level.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 Circuit: </a:t>
            </a:r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motors for bin selection.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96119" y="6065836"/>
            <a:ext cx="764214" cy="365125"/>
          </a:xfrm>
        </p:spPr>
        <p:txBody>
          <a:bodyPr/>
          <a:lstStyle/>
          <a:p>
            <a:fld id="{37D90308-C388-42B8-AB4D-E367AFE92F78}" type="slidenum">
              <a:rPr lang="en-IN" smtClean="0"/>
              <a:t>11</a:t>
            </a:fld>
            <a:endParaRPr lang="en-IN" dirty="0"/>
          </a:p>
        </p:txBody>
      </p:sp>
      <p:pic>
        <p:nvPicPr>
          <p:cNvPr id="2097175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6" name="Picture 7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011" y="571"/>
            <a:ext cx="1621536" cy="1294829"/>
          </a:xfrm>
          <a:prstGeom prst="rect">
            <a:avLst/>
          </a:prstGeom>
        </p:spPr>
      </p:pic>
      <p:sp>
        <p:nvSpPr>
          <p:cNvPr id="104865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6065837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59" name="Date Placeholder 6"/>
          <p:cNvSpPr>
            <a:spLocks noGrp="1"/>
          </p:cNvSpPr>
          <p:nvPr>
            <p:ph type="dt" sz="half" idx="10"/>
          </p:nvPr>
        </p:nvSpPr>
        <p:spPr>
          <a:xfrm>
            <a:off x="7914711" y="6101931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E7CD46-BB05-7AA8-5833-958E17B86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55" y="1663960"/>
            <a:ext cx="4760792" cy="3741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>
          <a:xfrm>
            <a:off x="513968" y="428835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Software tools </a:t>
            </a:r>
          </a:p>
        </p:txBody>
      </p:sp>
      <p:pic>
        <p:nvPicPr>
          <p:cNvPr id="209717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8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6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12</a:t>
            </a:fld>
            <a:endParaRPr lang="en-IN" dirty="0"/>
          </a:p>
        </p:txBody>
      </p:sp>
      <p:sp>
        <p:nvSpPr>
          <p:cNvPr id="104866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74878" y="6246602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64" name="Date Placeholder 6"/>
          <p:cNvSpPr>
            <a:spLocks noGrp="1"/>
          </p:cNvSpPr>
          <p:nvPr>
            <p:ph type="dt" sz="half" idx="10"/>
          </p:nvPr>
        </p:nvSpPr>
        <p:spPr>
          <a:xfrm>
            <a:off x="7755039" y="6065837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C898E8-8C1C-13D7-F092-A64273EA91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6928" y="1537969"/>
            <a:ext cx="6121021" cy="3782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Used to write and upload code to ESP8266 and Arduino Nano.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Embedded 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Programming language used for microcontroller control.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Used to run and test the machine learning model.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(Convolutional Neural Network)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Used for electronic waste classification.</a:t>
            </a:r>
          </a:p>
          <a:p>
            <a:pPr marR="0" lvl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ESP8266 Wi-Fi Library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– Used for IoT communication and alerts.</a:t>
            </a:r>
          </a:p>
        </p:txBody>
      </p:sp>
      <p:sp>
        <p:nvSpPr>
          <p:cNvPr id="4" name="AutoShape 3" descr="Generated image">
            <a:extLst>
              <a:ext uri="{FF2B5EF4-FFF2-40B4-BE49-F238E27FC236}">
                <a16:creationId xmlns:a16="http://schemas.microsoft.com/office/drawing/2014/main" id="{D31DF50E-C424-5ABB-6E5F-D2123D8416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A1E16-09FE-53D4-465B-BC3A833027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97" y="1418786"/>
            <a:ext cx="5173884" cy="26085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3CABF-A19C-B431-34AB-C5242633A138}"/>
              </a:ext>
            </a:extLst>
          </p:cNvPr>
          <p:cNvSpPr txBox="1"/>
          <p:nvPr/>
        </p:nvSpPr>
        <p:spPr>
          <a:xfrm>
            <a:off x="7047364" y="1049454"/>
            <a:ext cx="3972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 (Convolutional Neural Network)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ADC058-5A23-ECF7-1CE5-B41EE466D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" t="25430" r="2045" b="12703"/>
          <a:stretch>
            <a:fillRect/>
          </a:stretch>
        </p:blipFill>
        <p:spPr>
          <a:xfrm>
            <a:off x="7242762" y="4313234"/>
            <a:ext cx="4470819" cy="1647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1030305" y="450286"/>
            <a:ext cx="10764258" cy="84511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HARDWARE IMPLEMENTATION</a:t>
            </a:r>
            <a:endParaRPr lang="zh-CN" altLang="en-US" dirty="0"/>
          </a:p>
        </p:txBody>
      </p:sp>
      <p:pic>
        <p:nvPicPr>
          <p:cNvPr id="2097179" name="Content Placeholder 6" descr="A computer and a machin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306" y="1532373"/>
            <a:ext cx="5985387" cy="4657483"/>
          </a:xfrm>
        </p:spPr>
      </p:pic>
      <p:pic>
        <p:nvPicPr>
          <p:cNvPr id="2097180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1" name="Picture 4" descr="k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6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611314" y="6089017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37D90308-C388-42B8-AB4D-E367AFE92F78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13</a:t>
            </a:fld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4866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126942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48668" name="Date Placeholder 6"/>
          <p:cNvSpPr>
            <a:spLocks noGrp="1"/>
          </p:cNvSpPr>
          <p:nvPr>
            <p:ph type="dt" sz="half" idx="10"/>
          </p:nvPr>
        </p:nvSpPr>
        <p:spPr>
          <a:xfrm>
            <a:off x="7695237" y="609650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>
          <a:xfrm>
            <a:off x="589542" y="586420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WORKING PRINCIPLE</a:t>
            </a:r>
          </a:p>
        </p:txBody>
      </p:sp>
      <p:pic>
        <p:nvPicPr>
          <p:cNvPr id="2097182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3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7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611314" y="6089017"/>
            <a:ext cx="764215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37D90308-C388-42B8-AB4D-E367AFE92F78}" type="slidenum">
              <a:rPr kumimoji="0" lang="en-I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t>14</a:t>
            </a:fld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4867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38200" y="6126942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48673" name="Date Placeholder 6"/>
          <p:cNvSpPr>
            <a:spLocks noGrp="1"/>
          </p:cNvSpPr>
          <p:nvPr>
            <p:ph type="dt" sz="half" idx="10"/>
          </p:nvPr>
        </p:nvSpPr>
        <p:spPr>
          <a:xfrm>
            <a:off x="7695237" y="609650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48819" name="TextBox 1048818"/>
          <p:cNvSpPr txBox="1"/>
          <p:nvPr/>
        </p:nvSpPr>
        <p:spPr>
          <a:xfrm>
            <a:off x="242185" y="1525362"/>
            <a:ext cx="6968842" cy="4197559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powered by a solar panel with battery backup.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placed on the conveyor is detected by an object sensor.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(metal, moisture, gas, ultrasonic) analyze 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the waste properties.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camera captures the image of waste for electronic waste detection.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CNN machine learning model classifies electronic waste accurately.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controller processes sensor and ML data to decide the waste type.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and rotating bins direct waste into the correct compartment.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LCD displays the detected waste category.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modules send alerts when bins are full or need maintenance.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D50C2-1971-5009-D61F-0B60B9314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b="5088"/>
          <a:stretch>
            <a:fillRect/>
          </a:stretch>
        </p:blipFill>
        <p:spPr>
          <a:xfrm>
            <a:off x="7211027" y="1431534"/>
            <a:ext cx="4980973" cy="429138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Date Placeholder 10488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23" name="Footer Placeholder 10488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24" name="Slide Number Placeholder 10488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15</a:t>
            </a:fld>
            <a:endParaRPr lang="en-IN" dirty="0"/>
          </a:p>
        </p:txBody>
      </p:sp>
      <p:sp>
        <p:nvSpPr>
          <p:cNvPr id="1048838" name="TextBox 1048837"/>
          <p:cNvSpPr txBox="1"/>
          <p:nvPr/>
        </p:nvSpPr>
        <p:spPr>
          <a:xfrm>
            <a:off x="5050337" y="355256"/>
            <a:ext cx="400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</a:t>
            </a:r>
          </a:p>
        </p:txBody>
      </p:sp>
      <p:pic>
        <p:nvPicPr>
          <p:cNvPr id="2097205" name="Picture 209720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2355" y="1625385"/>
            <a:ext cx="4406803" cy="3393582"/>
          </a:xfrm>
          <a:prstGeom prst="rect">
            <a:avLst/>
          </a:prstGeom>
        </p:spPr>
      </p:pic>
      <p:pic>
        <p:nvPicPr>
          <p:cNvPr id="2097206" name="Picture 209720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64" y="1625385"/>
            <a:ext cx="4246483" cy="3281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390F26-E120-3458-AFBB-A5227CA35B04}"/>
              </a:ext>
            </a:extLst>
          </p:cNvPr>
          <p:cNvSpPr txBox="1"/>
          <p:nvPr/>
        </p:nvSpPr>
        <p:spPr>
          <a:xfrm>
            <a:off x="6703384" y="51839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 2: The waste that was separated as metal waste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F33F8-8440-B89A-A2B0-3A80732C2998}"/>
              </a:ext>
            </a:extLst>
          </p:cNvPr>
          <p:cNvSpPr txBox="1"/>
          <p:nvPr/>
        </p:nvSpPr>
        <p:spPr>
          <a:xfrm>
            <a:off x="732356" y="5183959"/>
            <a:ext cx="6296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 1: shows how wet waste is separated.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002EB9E-081B-24E2-3801-CAE9904619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kr.jpg">
            <a:extLst>
              <a:ext uri="{FF2B5EF4-FFF2-40B4-BE49-F238E27FC236}">
                <a16:creationId xmlns:a16="http://schemas.microsoft.com/office/drawing/2014/main" id="{8C324DD4-F09C-18F0-50F6-93F2FB52F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ED122-C87C-1EB5-37C3-A403D440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Date Placeholder 1048821">
            <a:extLst>
              <a:ext uri="{FF2B5EF4-FFF2-40B4-BE49-F238E27FC236}">
                <a16:creationId xmlns:a16="http://schemas.microsoft.com/office/drawing/2014/main" id="{05CBD276-8E44-B8C5-4557-A75783164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23" name="Footer Placeholder 1048822">
            <a:extLst>
              <a:ext uri="{FF2B5EF4-FFF2-40B4-BE49-F238E27FC236}">
                <a16:creationId xmlns:a16="http://schemas.microsoft.com/office/drawing/2014/main" id="{F56D915B-B9C8-9D23-BC66-BBF41DFE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3774" y="6254343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  <p:sp>
        <p:nvSpPr>
          <p:cNvPr id="1048824" name="Slide Number Placeholder 1048823">
            <a:extLst>
              <a:ext uri="{FF2B5EF4-FFF2-40B4-BE49-F238E27FC236}">
                <a16:creationId xmlns:a16="http://schemas.microsoft.com/office/drawing/2014/main" id="{90F97B43-D81E-D957-B5C0-49FB8190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16</a:t>
            </a:fld>
            <a:endParaRPr lang="en-IN" dirty="0"/>
          </a:p>
        </p:txBody>
      </p:sp>
      <p:sp>
        <p:nvSpPr>
          <p:cNvPr id="1048838" name="TextBox 1048837">
            <a:extLst>
              <a:ext uri="{FF2B5EF4-FFF2-40B4-BE49-F238E27FC236}">
                <a16:creationId xmlns:a16="http://schemas.microsoft.com/office/drawing/2014/main" id="{3A66BA41-1327-A25C-B0C9-AAC2B754F895}"/>
              </a:ext>
            </a:extLst>
          </p:cNvPr>
          <p:cNvSpPr txBox="1"/>
          <p:nvPr/>
        </p:nvSpPr>
        <p:spPr>
          <a:xfrm>
            <a:off x="4981510" y="450212"/>
            <a:ext cx="400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61C04-4700-B91D-8CB7-A87E2735F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12" y="1589968"/>
            <a:ext cx="4157741" cy="352085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6A3A9A-3D13-DFD2-C11E-1720EA350D2F}"/>
              </a:ext>
            </a:extLst>
          </p:cNvPr>
          <p:cNvSpPr txBox="1"/>
          <p:nvPr/>
        </p:nvSpPr>
        <p:spPr>
          <a:xfrm>
            <a:off x="989005" y="521901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Fig 3: The waste segregated as others 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because the waste cannot be identified</a:t>
            </a:r>
            <a:endParaRPr lang="en-IN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just">
              <a:buNone/>
            </a:pP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2C859E-1C80-8824-9416-35A42FF76169}"/>
              </a:ext>
            </a:extLst>
          </p:cNvPr>
          <p:cNvSpPr txBox="1"/>
          <p:nvPr/>
        </p:nvSpPr>
        <p:spPr>
          <a:xfrm>
            <a:off x="6513614" y="52279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 4: demonstrates the classification of waste as</a:t>
            </a:r>
          </a:p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gaseous material.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2EA8F7-3C98-A5B9-04C5-5522A2B4B1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04" y="1675434"/>
            <a:ext cx="4370073" cy="34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E6C93B99-9143-578F-4CFA-BEE75C7904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 descr="kr.jpg">
            <a:extLst>
              <a:ext uri="{FF2B5EF4-FFF2-40B4-BE49-F238E27FC236}">
                <a16:creationId xmlns:a16="http://schemas.microsoft.com/office/drawing/2014/main" id="{0609869A-1FDF-2940-D976-BE1AD60BA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E5CED-5415-EA1C-2412-CF0D8492F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Date Placeholder 1048821">
            <a:extLst>
              <a:ext uri="{FF2B5EF4-FFF2-40B4-BE49-F238E27FC236}">
                <a16:creationId xmlns:a16="http://schemas.microsoft.com/office/drawing/2014/main" id="{D6AFA385-42C0-E12C-CF92-3A69100B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23" name="Footer Placeholder 1048822">
            <a:extLst>
              <a:ext uri="{FF2B5EF4-FFF2-40B4-BE49-F238E27FC236}">
                <a16:creationId xmlns:a16="http://schemas.microsoft.com/office/drawing/2014/main" id="{27CF846F-7921-0383-0784-94063A4AB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24" name="Slide Number Placeholder 1048823">
            <a:extLst>
              <a:ext uri="{FF2B5EF4-FFF2-40B4-BE49-F238E27FC236}">
                <a16:creationId xmlns:a16="http://schemas.microsoft.com/office/drawing/2014/main" id="{4701EF95-122F-BB86-8FE5-26CE2BB9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17</a:t>
            </a:fld>
            <a:endParaRPr lang="en-IN" dirty="0"/>
          </a:p>
        </p:txBody>
      </p:sp>
      <p:sp>
        <p:nvSpPr>
          <p:cNvPr id="1048838" name="TextBox 1048837">
            <a:extLst>
              <a:ext uri="{FF2B5EF4-FFF2-40B4-BE49-F238E27FC236}">
                <a16:creationId xmlns:a16="http://schemas.microsoft.com/office/drawing/2014/main" id="{8BAEEFE3-9666-B792-795F-70DB8D662B49}"/>
              </a:ext>
            </a:extLst>
          </p:cNvPr>
          <p:cNvSpPr txBox="1"/>
          <p:nvPr/>
        </p:nvSpPr>
        <p:spPr>
          <a:xfrm>
            <a:off x="4865671" y="438899"/>
            <a:ext cx="400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EDC7E-584B-9065-8D83-9728A6737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03" y="1579354"/>
            <a:ext cx="4546600" cy="34913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394D0-DA62-6DBD-602F-8257A562CA2D}"/>
              </a:ext>
            </a:extLst>
          </p:cNvPr>
          <p:cNvSpPr txBox="1"/>
          <p:nvPr/>
        </p:nvSpPr>
        <p:spPr>
          <a:xfrm>
            <a:off x="6575068" y="5200015"/>
            <a:ext cx="5131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 6: The waste in the figure is input of CNN to classify the electronic waste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F04C1C-8D63-F24F-71E5-4ACF19101B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3" y="1579354"/>
            <a:ext cx="4357420" cy="36021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EA63E3-28EF-4463-17F3-1AB02FF9FA13}"/>
              </a:ext>
            </a:extLst>
          </p:cNvPr>
          <p:cNvSpPr txBox="1"/>
          <p:nvPr/>
        </p:nvSpPr>
        <p:spPr>
          <a:xfrm>
            <a:off x="913774" y="529234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Fig 5: Electronic waste is segregation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F7E15B5-8AB5-FD16-E930-784DF394D5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 descr="kr.jpg">
            <a:extLst>
              <a:ext uri="{FF2B5EF4-FFF2-40B4-BE49-F238E27FC236}">
                <a16:creationId xmlns:a16="http://schemas.microsoft.com/office/drawing/2014/main" id="{4E93E6E5-8173-73ED-1D47-57162B075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21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Date Placeholder 10488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36" name="Footer Placeholder 104883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37" name="Slide Number Placeholder 10488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18</a:t>
            </a:fld>
            <a:endParaRPr lang="en-IN" dirty="0"/>
          </a:p>
        </p:txBody>
      </p:sp>
      <p:sp>
        <p:nvSpPr>
          <p:cNvPr id="1048839" name="TextBox 1048838"/>
          <p:cNvSpPr txBox="1"/>
          <p:nvPr/>
        </p:nvSpPr>
        <p:spPr>
          <a:xfrm>
            <a:off x="4378037" y="760815"/>
            <a:ext cx="400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1048840" name="TextBox 1048839"/>
          <p:cNvSpPr txBox="1"/>
          <p:nvPr/>
        </p:nvSpPr>
        <p:spPr>
          <a:xfrm>
            <a:off x="1041723" y="1780786"/>
            <a:ext cx="10001720" cy="29510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an automated and efficient solution for waste segregation by combining sensors, machine learning, and IoT technology. It is powered entirely by solar energy, making it eco-friendly and suitable for sustainable operation in remote or low-power areas. The ESP8266 microcontroller enables real-time monitoring, data collection, and connectivity for smart decision-making. By reducing human intervention and manual errors, the system improves accuracy and efficiency in waste sorting and recycling. Overall, it offers a scalable, intelligent, and environmentally friendly approach to modern waste management, promoting cleaner surroundings and sustainable practices.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DFA8D79-DA98-5421-AFE7-B6666969FB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 descr="kr.jpg">
            <a:extLst>
              <a:ext uri="{FF2B5EF4-FFF2-40B4-BE49-F238E27FC236}">
                <a16:creationId xmlns:a16="http://schemas.microsoft.com/office/drawing/2014/main" id="{5D113760-CD9F-990F-8742-F77F2A451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2A12-B444-FA85-FF55-613DEBB8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Date Placeholder 1048834">
            <a:extLst>
              <a:ext uri="{FF2B5EF4-FFF2-40B4-BE49-F238E27FC236}">
                <a16:creationId xmlns:a16="http://schemas.microsoft.com/office/drawing/2014/main" id="{0841E86B-80FC-1A57-ECEC-4C72118E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36" name="Footer Placeholder 1048835">
            <a:extLst>
              <a:ext uri="{FF2B5EF4-FFF2-40B4-BE49-F238E27FC236}">
                <a16:creationId xmlns:a16="http://schemas.microsoft.com/office/drawing/2014/main" id="{6B821686-6746-6729-A3E9-1AFAE502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37" name="Slide Number Placeholder 1048836">
            <a:extLst>
              <a:ext uri="{FF2B5EF4-FFF2-40B4-BE49-F238E27FC236}">
                <a16:creationId xmlns:a16="http://schemas.microsoft.com/office/drawing/2014/main" id="{9314FA3A-E298-00F9-015A-89EA0FBC8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19</a:t>
            </a:fld>
            <a:endParaRPr lang="en-IN" dirty="0"/>
          </a:p>
        </p:txBody>
      </p:sp>
      <p:sp>
        <p:nvSpPr>
          <p:cNvPr id="1048839" name="TextBox 1048838">
            <a:extLst>
              <a:ext uri="{FF2B5EF4-FFF2-40B4-BE49-F238E27FC236}">
                <a16:creationId xmlns:a16="http://schemas.microsoft.com/office/drawing/2014/main" id="{0A25B070-7095-4F22-9E39-5537940A9AD0}"/>
              </a:ext>
            </a:extLst>
          </p:cNvPr>
          <p:cNvSpPr txBox="1"/>
          <p:nvPr/>
        </p:nvSpPr>
        <p:spPr>
          <a:xfrm>
            <a:off x="4250217" y="377356"/>
            <a:ext cx="4000000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48840" name="TextBox 1048839">
            <a:extLst>
              <a:ext uri="{FF2B5EF4-FFF2-40B4-BE49-F238E27FC236}">
                <a16:creationId xmlns:a16="http://schemas.microsoft.com/office/drawing/2014/main" id="{6BD7B523-9B8C-4732-C752-932539556CEF}"/>
              </a:ext>
            </a:extLst>
          </p:cNvPr>
          <p:cNvSpPr txBox="1"/>
          <p:nvPr/>
        </p:nvSpPr>
        <p:spPr>
          <a:xfrm>
            <a:off x="648182" y="1270217"/>
            <a:ext cx="10560591" cy="419755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Kumar, R., &amp; Singh, P. (2022). IoT-Based Smart Waste Management System: A Review. International Journal of Advanced Research in Electrical, Electronics, and Instrumentation Engineering, 11(5), 234–242.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Sharma, A., &amp; Verma, S. (2021). Machine Learning Techniques for Automated Waste Classification. Journal of Cleaner Production, 278, 123456.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Patel, D., &amp; Joshi, M. (2020). Solar-Powered Smart Waste Segregation Using Microcontroller and Sensors. International Journal of Engineering Research &amp; Technology, 9(10), 112–118.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Agarwal, V., &amp; Kumar, S. (2021). IoT and Embedded Systems in Smart Waste Management Applications. International Journal of Internet of Things and Embedded Systems, 3(2), 45–53.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G.Ginting, R. D. Apnena, “Smart Waste Management and Recycling Based on IoT Using Machine Learning Algorithm,” Journal of Applied Intelligent Systems, vol. 9, no. 2, 2024.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8B163E0-264B-AED4-19B8-1F5FB0077E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kr.jpg">
            <a:extLst>
              <a:ext uri="{FF2B5EF4-FFF2-40B4-BE49-F238E27FC236}">
                <a16:creationId xmlns:a16="http://schemas.microsoft.com/office/drawing/2014/main" id="{32B9107C-B372-2645-48F5-B697A55D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0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title"/>
          </p:nvPr>
        </p:nvSpPr>
        <p:spPr>
          <a:xfrm>
            <a:off x="462743" y="386220"/>
            <a:ext cx="10815483" cy="79595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dirty="0"/>
          </a:p>
        </p:txBody>
      </p:sp>
      <p:sp>
        <p:nvSpPr>
          <p:cNvPr id="1048645" name="Content Placeholder 2"/>
          <p:cNvSpPr>
            <a:spLocks noGrp="1"/>
          </p:cNvSpPr>
          <p:nvPr>
            <p:ph sz="half" idx="1"/>
          </p:nvPr>
        </p:nvSpPr>
        <p:spPr>
          <a:xfrm>
            <a:off x="563523" y="1533832"/>
            <a:ext cx="7734903" cy="443527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solar powered autonomous IoT waste segregation and recycling system using ESP8266 and machine learning to enable efficient and sustainable waste management.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operates entirely on solar energy and automatically identifies and segregates waste using multiple sensors and a camera-based CNN model.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detect wet, metal, organic and other wastes while machine learning accurately classifies electronic waste. An automated conveyor and bin mechanism ensures proper sorting with minimal human intervention.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connectivity enables real-time monitoring and bin-full alerts. The proposed system improves segregation accuracy, reduces health risks, supports recycling, and is suitable for smart cities, institutions, and remote areas.</a:t>
            </a:r>
            <a:endParaRPr lang="en-IN" sz="1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1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72" name="Picture 5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932" y="102758"/>
            <a:ext cx="1621536" cy="1294829"/>
          </a:xfrm>
          <a:prstGeom prst="rect">
            <a:avLst/>
          </a:prstGeom>
        </p:spPr>
      </p:pic>
      <p:sp>
        <p:nvSpPr>
          <p:cNvPr id="1048646" name="Date Placeholder 6"/>
          <p:cNvSpPr>
            <a:spLocks noGrp="1"/>
          </p:cNvSpPr>
          <p:nvPr>
            <p:ph type="dt" sz="half" idx="10"/>
          </p:nvPr>
        </p:nvSpPr>
        <p:spPr>
          <a:xfrm>
            <a:off x="7932890" y="6120558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4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87229" y="6163473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4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2</a:t>
            </a:fld>
            <a:endParaRPr lang="en-IN" dirty="0"/>
          </a:p>
        </p:txBody>
      </p:sp>
      <p:sp>
        <p:nvSpPr>
          <p:cNvPr id="1048649" name="Content Placeholder 2"/>
          <p:cNvSpPr>
            <a:spLocks noGrp="1"/>
          </p:cNvSpPr>
          <p:nvPr/>
        </p:nvSpPr>
        <p:spPr>
          <a:xfrm>
            <a:off x="1000765" y="2373525"/>
            <a:ext cx="10714703" cy="4349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IN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53F85-FBC9-DB28-5A67-548416AFE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" b="10112"/>
          <a:stretch>
            <a:fillRect/>
          </a:stretch>
        </p:blipFill>
        <p:spPr>
          <a:xfrm>
            <a:off x="7678737" y="779967"/>
            <a:ext cx="4953875" cy="49089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624266" y="609600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OUTCOME</a:t>
            </a:r>
          </a:p>
        </p:txBody>
      </p:sp>
      <p:pic>
        <p:nvPicPr>
          <p:cNvPr id="2097186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7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80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81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82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20</a:t>
            </a:fld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Title 1"/>
          <p:cNvSpPr>
            <a:spLocks noGrp="1"/>
          </p:cNvSpPr>
          <p:nvPr>
            <p:ph type="title"/>
          </p:nvPr>
        </p:nvSpPr>
        <p:spPr>
          <a:xfrm>
            <a:off x="2104890" y="609600"/>
            <a:ext cx="7710162" cy="109045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67" name="Picture 6" descr="k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932" y="102758"/>
            <a:ext cx="1621536" cy="1294829"/>
          </a:xfrm>
          <a:prstGeom prst="rect">
            <a:avLst/>
          </a:prstGeom>
        </p:spPr>
      </p:pic>
      <p:pic>
        <p:nvPicPr>
          <p:cNvPr id="2097168" name="Picture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4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3</a:t>
            </a:fld>
            <a:endParaRPr lang="en-IN" dirty="0"/>
          </a:p>
        </p:txBody>
      </p:sp>
      <p:sp>
        <p:nvSpPr>
          <p:cNvPr id="104863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36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37" name="TextBox 1048636"/>
          <p:cNvSpPr txBox="1"/>
          <p:nvPr/>
        </p:nvSpPr>
        <p:spPr>
          <a:xfrm>
            <a:off x="638827" y="1722423"/>
            <a:ext cx="5983262" cy="43535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solar-powered automated waste segregation system.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and segregate waste using sensors and machine learning with 90–93% accuracy.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accurately detect electronic waste using a CNN-based model.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IoT-based monitoring and bin alerts using ESP8266.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reduce manual effort and improve recycling efficiency.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8A4C1-0662-907A-E4D9-2947DBD8B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" t="11787" r="1" b="6122"/>
          <a:stretch>
            <a:fillRect/>
          </a:stretch>
        </p:blipFill>
        <p:spPr>
          <a:xfrm>
            <a:off x="6844853" y="1337390"/>
            <a:ext cx="5215967" cy="41832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1940386" y="405777"/>
            <a:ext cx="8311228" cy="973393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pic>
        <p:nvPicPr>
          <p:cNvPr id="2097163" name="Picture 7" descr="k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pic>
        <p:nvPicPr>
          <p:cNvPr id="2097164" name="Picture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4</a:t>
            </a:fld>
            <a:endParaRPr lang="en-IN" dirty="0"/>
          </a:p>
        </p:txBody>
      </p:sp>
      <p:sp>
        <p:nvSpPr>
          <p:cNvPr id="10486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14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15" name="Content Placeholder 2"/>
          <p:cNvSpPr>
            <a:spLocks noGrp="1"/>
          </p:cNvSpPr>
          <p:nvPr/>
        </p:nvSpPr>
        <p:spPr>
          <a:xfrm>
            <a:off x="530999" y="1488471"/>
            <a:ext cx="6933738" cy="43110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urbanization has increased the volume of waste.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waste segregation is inefficient and poses health risks.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Improper segregation reduces recycling efficiency and harms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the environment.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 helps improve accuracy and speed of waste separation.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energy ensures eco-friendly and uninterrupted operation.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enables real-time monitoring and smart waste management.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improves accurate identification of electronic waste.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E7978B-3D32-4A22-D300-FA984BFBA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 b="8878"/>
          <a:stretch>
            <a:fillRect/>
          </a:stretch>
        </p:blipFill>
        <p:spPr>
          <a:xfrm>
            <a:off x="7107282" y="1435138"/>
            <a:ext cx="4919241" cy="42094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>
          <a:xfrm>
            <a:off x="713871" y="327616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literature  REVIEW </a:t>
            </a:r>
          </a:p>
        </p:txBody>
      </p:sp>
      <p:pic>
        <p:nvPicPr>
          <p:cNvPr id="2097159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613" y="56642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60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04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5</a:t>
            </a:fld>
            <a:endParaRPr lang="en-IN" dirty="0"/>
          </a:p>
        </p:txBody>
      </p:sp>
      <p:sp>
        <p:nvSpPr>
          <p:cNvPr id="104860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5883275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06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7" y="588327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C08AF1-A336-626B-08C0-5F9C6313FD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081487"/>
              </p:ext>
            </p:extLst>
          </p:nvPr>
        </p:nvGraphicFramePr>
        <p:xfrm>
          <a:off x="532436" y="1172729"/>
          <a:ext cx="11389487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009">
                  <a:extLst>
                    <a:ext uri="{9D8B030D-6E8A-4147-A177-3AD203B41FA5}">
                      <a16:colId xmlns:a16="http://schemas.microsoft.com/office/drawing/2014/main" val="3461713464"/>
                    </a:ext>
                  </a:extLst>
                </a:gridCol>
                <a:gridCol w="2992486">
                  <a:extLst>
                    <a:ext uri="{9D8B030D-6E8A-4147-A177-3AD203B41FA5}">
                      <a16:colId xmlns:a16="http://schemas.microsoft.com/office/drawing/2014/main" val="3460137614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894644631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3605857406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2741624658"/>
                    </a:ext>
                  </a:extLst>
                </a:gridCol>
                <a:gridCol w="1898248">
                  <a:extLst>
                    <a:ext uri="{9D8B030D-6E8A-4147-A177-3AD203B41FA5}">
                      <a16:colId xmlns:a16="http://schemas.microsoft.com/office/drawing/2014/main" val="3283548234"/>
                    </a:ext>
                  </a:extLst>
                </a:gridCol>
              </a:tblGrid>
              <a:tr h="614813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 OF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 OF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 IDENTIFIED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775158"/>
                  </a:ext>
                </a:extLst>
              </a:tr>
              <a:tr h="1668778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IoT-Based Smart Waste Management System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Kumar, R., &amp; Singh, 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Reviews IoT technologies used for smart waste collection, monitoring, and management.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automation, inefficient waste monitoring, and delayed waste collection.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743353"/>
                  </a:ext>
                </a:extLst>
              </a:tr>
              <a:tr h="1405287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Machine Learning Techniques for Automated Waste Classification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Sharma, A., &amp; Verma, 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Discusses machine learning methods for automatic waste classification.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accuracy in traditional sensor-based waste segregation systems.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720905"/>
                  </a:ext>
                </a:extLst>
              </a:tr>
              <a:tr h="1668778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Solar-Powered Smart Waste Segregation Using Microcontroller and Sensors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Patel, D., &amp; Joshi, 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Presents a solar-powered waste segregation system using sensors and microcontrollers.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intelligence, no ML integration, and reduced segregation accuracy.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2803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/>
          <p:cNvSpPr>
            <a:spLocks noGrp="1"/>
          </p:cNvSpPr>
          <p:nvPr>
            <p:ph type="title"/>
          </p:nvPr>
        </p:nvSpPr>
        <p:spPr>
          <a:xfrm>
            <a:off x="899984" y="490342"/>
            <a:ext cx="10815483" cy="795953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IN" dirty="0"/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5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932" y="102758"/>
            <a:ext cx="1621536" cy="1294829"/>
          </a:xfrm>
          <a:prstGeom prst="rect">
            <a:avLst/>
          </a:prstGeom>
        </p:spPr>
      </p:pic>
      <p:sp>
        <p:nvSpPr>
          <p:cNvPr id="104858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6</a:t>
            </a:fld>
            <a:endParaRPr lang="en-IN" dirty="0"/>
          </a:p>
        </p:txBody>
      </p:sp>
      <p:sp>
        <p:nvSpPr>
          <p:cNvPr id="104859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74" y="6163466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591" name="Date Placeholder 6"/>
          <p:cNvSpPr>
            <a:spLocks noGrp="1"/>
          </p:cNvSpPr>
          <p:nvPr>
            <p:ph type="dt" sz="half" idx="10"/>
          </p:nvPr>
        </p:nvSpPr>
        <p:spPr>
          <a:xfrm>
            <a:off x="7798877" y="618509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16" name="TextBox 1048815"/>
          <p:cNvSpPr txBox="1"/>
          <p:nvPr/>
        </p:nvSpPr>
        <p:spPr>
          <a:xfrm>
            <a:off x="400852" y="1452779"/>
            <a:ext cx="5394442" cy="46130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IoT-Based Smart Waste Management System Using Sensors and Microcontrollers (R. Kumar and S. Sharma)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PIC microcontroller for control.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IR, metal, moisture, and ultrasonic sensors detect waste.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 is sorted using basic logic.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and slots are used for segregation.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and Raspberry Pi provide limited monitoring.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and no machine learning support.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421E88-9241-ABBF-36DB-FDA59A4A3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10" y="1468731"/>
            <a:ext cx="5869806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8A6CA-32C2-90A8-35FE-200C92CF1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itle 1">
            <a:extLst>
              <a:ext uri="{FF2B5EF4-FFF2-40B4-BE49-F238E27FC236}">
                <a16:creationId xmlns:a16="http://schemas.microsoft.com/office/drawing/2014/main" id="{F4FE7CFA-155B-19BA-1C85-C4E052D9E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984" y="490342"/>
            <a:ext cx="10815483" cy="79595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IDENTIFICATION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4">
            <a:extLst>
              <a:ext uri="{FF2B5EF4-FFF2-40B4-BE49-F238E27FC236}">
                <a16:creationId xmlns:a16="http://schemas.microsoft.com/office/drawing/2014/main" id="{55583190-5FBE-8786-BC71-A4F378241CD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5" name="Picture 5" descr="kr.jpg">
            <a:extLst>
              <a:ext uri="{FF2B5EF4-FFF2-40B4-BE49-F238E27FC236}">
                <a16:creationId xmlns:a16="http://schemas.microsoft.com/office/drawing/2014/main" id="{0CA4FE45-E9F6-9184-A882-85A33D09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932" y="102758"/>
            <a:ext cx="1621536" cy="1294829"/>
          </a:xfrm>
          <a:prstGeom prst="rect">
            <a:avLst/>
          </a:prstGeom>
        </p:spPr>
      </p:pic>
      <p:sp>
        <p:nvSpPr>
          <p:cNvPr id="1048589" name="Slide Number Placeholder 8">
            <a:extLst>
              <a:ext uri="{FF2B5EF4-FFF2-40B4-BE49-F238E27FC236}">
                <a16:creationId xmlns:a16="http://schemas.microsoft.com/office/drawing/2014/main" id="{8D3FA98E-1512-586A-A740-439E75E9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7</a:t>
            </a:fld>
            <a:endParaRPr lang="en-IN" dirty="0"/>
          </a:p>
        </p:txBody>
      </p:sp>
      <p:sp>
        <p:nvSpPr>
          <p:cNvPr id="1048590" name="Footer Placeholder 7">
            <a:extLst>
              <a:ext uri="{FF2B5EF4-FFF2-40B4-BE49-F238E27FC236}">
                <a16:creationId xmlns:a16="http://schemas.microsoft.com/office/drawing/2014/main" id="{0AB0C296-4700-DAB9-6CD6-FBE50EB4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844" y="6185094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591" name="Date Placeholder 6">
            <a:extLst>
              <a:ext uri="{FF2B5EF4-FFF2-40B4-BE49-F238E27FC236}">
                <a16:creationId xmlns:a16="http://schemas.microsoft.com/office/drawing/2014/main" id="{CBBD3F2B-AF90-91D1-3103-1F28D3C6CA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98877" y="618509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16" name="TextBox 1048815">
            <a:extLst>
              <a:ext uri="{FF2B5EF4-FFF2-40B4-BE49-F238E27FC236}">
                <a16:creationId xmlns:a16="http://schemas.microsoft.com/office/drawing/2014/main" id="{7F529E30-9959-DA15-5252-79B4B77BA05B}"/>
              </a:ext>
            </a:extLst>
          </p:cNvPr>
          <p:cNvSpPr txBox="1"/>
          <p:nvPr/>
        </p:nvSpPr>
        <p:spPr>
          <a:xfrm>
            <a:off x="370803" y="1673879"/>
            <a:ext cx="7289178" cy="378206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waste generation due to urbanization and population growth.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 waste segregation is time-consuming and unsafe.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sensor-based systems have low accuracy in waste classification.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waste cannot be identified reliably using basic sensors.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Lack of intelligent decision-making (no machine learning support).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effective real-time monitoring or timely bin-full alerts.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power consumption and dependence on conventional electricity.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Inefficient segregation leads to poor recycling and environmental pollution.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304CDE-A5F2-2011-CD01-E2B1B9AF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" t="15427" r="547" b="6102"/>
          <a:stretch>
            <a:fillRect/>
          </a:stretch>
        </p:blipFill>
        <p:spPr>
          <a:xfrm>
            <a:off x="7338350" y="1571691"/>
            <a:ext cx="4953964" cy="431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2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/>
          <p:cNvSpPr>
            <a:spLocks noGrp="1"/>
          </p:cNvSpPr>
          <p:nvPr>
            <p:ph type="title"/>
          </p:nvPr>
        </p:nvSpPr>
        <p:spPr>
          <a:xfrm>
            <a:off x="864261" y="609600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proposed SYSTEM</a:t>
            </a:r>
          </a:p>
        </p:txBody>
      </p:sp>
      <p:pic>
        <p:nvPicPr>
          <p:cNvPr id="2097157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8" name="Picture 4" descr="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00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8</a:t>
            </a:fld>
            <a:endParaRPr lang="en-IN" dirty="0"/>
          </a:p>
        </p:txBody>
      </p:sp>
      <p:sp>
        <p:nvSpPr>
          <p:cNvPr id="104860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64261" y="6202075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02" name="Date Placeholder 6"/>
          <p:cNvSpPr>
            <a:spLocks noGrp="1"/>
          </p:cNvSpPr>
          <p:nvPr>
            <p:ph type="dt" sz="half" idx="10"/>
          </p:nvPr>
        </p:nvSpPr>
        <p:spPr>
          <a:xfrm>
            <a:off x="7770811" y="618599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802" name="TextBox 1048801"/>
          <p:cNvSpPr txBox="1"/>
          <p:nvPr/>
        </p:nvSpPr>
        <p:spPr>
          <a:xfrm>
            <a:off x="1005925" y="2031906"/>
            <a:ext cx="11186075" cy="498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E36524-4497-AB92-90AF-35975542829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63482" y="1713535"/>
            <a:ext cx="9088612" cy="4197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Solar-powered automatic waste segregation system.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ESP8266 (IoT) for control and monitoring.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 detect different types of waste.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with CNN identifies electronic waste.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Nano controls sensors and motors.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Conveyor and bins separate waste automatically.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shows system status.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GSM/Wi-Fi send alerts.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90–93% accurate and reduces human effort.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32E93-F1FA-2737-2E00-B34748AA4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71" y="1389682"/>
            <a:ext cx="5077247" cy="45455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6AD6A-9157-60EF-7967-F0156A971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itle 1">
            <a:extLst>
              <a:ext uri="{FF2B5EF4-FFF2-40B4-BE49-F238E27FC236}">
                <a16:creationId xmlns:a16="http://schemas.microsoft.com/office/drawing/2014/main" id="{E7DC5DB1-9893-0C3A-9B11-89BD2609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61" y="480723"/>
            <a:ext cx="10764258" cy="845114"/>
          </a:xfrm>
        </p:spPr>
        <p:txBody>
          <a:bodyPr/>
          <a:lstStyle/>
          <a:p>
            <a:r>
              <a:rPr lang="en-IN" dirty="0">
                <a:latin typeface="Times New Roman" pitchFamily="18" charset="0"/>
                <a:cs typeface="Times New Roman" pitchFamily="18" charset="0"/>
              </a:rPr>
              <a:t>Block diagram </a:t>
            </a:r>
          </a:p>
        </p:txBody>
      </p:sp>
      <p:pic>
        <p:nvPicPr>
          <p:cNvPr id="2097157" name="Picture 3">
            <a:extLst>
              <a:ext uri="{FF2B5EF4-FFF2-40B4-BE49-F238E27FC236}">
                <a16:creationId xmlns:a16="http://schemas.microsoft.com/office/drawing/2014/main" id="{18DE7F18-2E78-5B1B-6762-22DC2F72E03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32" y="204946"/>
            <a:ext cx="2385028" cy="109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8" name="Picture 4" descr="kr.jpg">
            <a:extLst>
              <a:ext uri="{FF2B5EF4-FFF2-40B4-BE49-F238E27FC236}">
                <a16:creationId xmlns:a16="http://schemas.microsoft.com/office/drawing/2014/main" id="{1B704752-BAA8-C94E-84EF-3720E65CB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987" y="31008"/>
            <a:ext cx="1621536" cy="1294829"/>
          </a:xfrm>
          <a:prstGeom prst="rect">
            <a:avLst/>
          </a:prstGeom>
        </p:spPr>
      </p:pic>
      <p:sp>
        <p:nvSpPr>
          <p:cNvPr id="1048600" name="Slide Number Placeholder 7">
            <a:extLst>
              <a:ext uri="{FF2B5EF4-FFF2-40B4-BE49-F238E27FC236}">
                <a16:creationId xmlns:a16="http://schemas.microsoft.com/office/drawing/2014/main" id="{6ECBE63B-7874-E6AA-5C66-51FA624B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90308-C388-42B8-AB4D-E367AFE92F78}" type="slidenum">
              <a:rPr lang="en-IN" smtClean="0"/>
              <a:t>9</a:t>
            </a:fld>
            <a:endParaRPr lang="en-IN" dirty="0"/>
          </a:p>
        </p:txBody>
      </p:sp>
      <p:sp>
        <p:nvSpPr>
          <p:cNvPr id="1048601" name="Footer Placeholder 7">
            <a:extLst>
              <a:ext uri="{FF2B5EF4-FFF2-40B4-BE49-F238E27FC236}">
                <a16:creationId xmlns:a16="http://schemas.microsoft.com/office/drawing/2014/main" id="{A4AAC335-ACFF-CB98-10F3-1FDD584D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261" y="6202075"/>
            <a:ext cx="6672887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REVIEW PRESENTATION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048602" name="Date Placeholder 6">
            <a:extLst>
              <a:ext uri="{FF2B5EF4-FFF2-40B4-BE49-F238E27FC236}">
                <a16:creationId xmlns:a16="http://schemas.microsoft.com/office/drawing/2014/main" id="{8C0F39B2-0703-2AB6-5B6B-0E88B2FD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0811" y="6185995"/>
            <a:ext cx="2743200" cy="36512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16-12-2025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66564B-8CAC-6C58-4E9D-0850EC489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59" y="1601614"/>
            <a:ext cx="5938311" cy="4646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426095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1482</Words>
  <Application>Microsoft Office PowerPoint</Application>
  <PresentationFormat>Widescreen</PresentationFormat>
  <Paragraphs>200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Tw Cen MT</vt:lpstr>
      <vt:lpstr>Wingdings</vt:lpstr>
      <vt:lpstr>Droplet</vt:lpstr>
      <vt:lpstr> EEC1361 – SOLAR ENERGY TECHNOLOGY   SOLAR-POWERED AUTONOMOUS IOT WASTE SEGREGATION AND RECYCLING SYSTEM WITH MACHINE LEARNING ON ESP8266 BATCH NO : 2</vt:lpstr>
      <vt:lpstr>ABSTRACT</vt:lpstr>
      <vt:lpstr>OBJECTIVES</vt:lpstr>
      <vt:lpstr>INTRODUCTION</vt:lpstr>
      <vt:lpstr>literature  REVIEW </vt:lpstr>
      <vt:lpstr>Existing SYSTEM</vt:lpstr>
      <vt:lpstr>PROBLEM IDENTIFICATION</vt:lpstr>
      <vt:lpstr>proposed SYSTEM</vt:lpstr>
      <vt:lpstr>Block diagram </vt:lpstr>
      <vt:lpstr>Components details</vt:lpstr>
      <vt:lpstr>Components details</vt:lpstr>
      <vt:lpstr>Software tools </vt:lpstr>
      <vt:lpstr>HARDWARE IMPLEMENTATION</vt:lpstr>
      <vt:lpstr>WORKING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Mrs Sasirekha P</dc:creator>
  <cp:lastModifiedBy>Karunya shree S</cp:lastModifiedBy>
  <cp:revision>6</cp:revision>
  <dcterms:created xsi:type="dcterms:W3CDTF">2025-08-27T15:15:24Z</dcterms:created>
  <dcterms:modified xsi:type="dcterms:W3CDTF">2025-12-15T14:54:10Z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89de51a8cf6044259beb340448742237</vt:lpwstr>
  </property>
</Properties>
</file>